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2" r:id="rId6"/>
    <p:sldId id="260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5BE9C-22B9-486B-95DA-1D78CAB52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F3DD55-0B89-A235-BFF3-CC106C5E97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854C4-6AE2-B689-A564-66DDF7262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CFF5-D91F-483C-89CB-9F2A57F771C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1573C-40EA-ED13-E64F-37444FD61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3401A-807B-9AE7-8823-EF7E4B65C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20C6-DBAD-44EC-9D50-BA965588E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23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E597E-08F6-CEA3-F0FF-9494F1216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E4EC01-85BF-B5BD-643A-494E1B39BE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6F89D-0621-3429-0CC2-5C7BA3CBC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CFF5-D91F-483C-89CB-9F2A57F771C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D2042-6C33-D5B5-BED4-B888176FC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8AD69E-2AB3-6F19-3473-51DFEAC8C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20C6-DBAD-44EC-9D50-BA965588E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5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44244D-8191-213E-5717-C945B26B51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6E4E78-7F2C-900D-9992-8D1D9B5B40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AD8AC-AB94-7FFD-0349-C9F48F799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CFF5-D91F-483C-89CB-9F2A57F771C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98DC2-7BCB-24AA-4B32-88BC85343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CAE2F-93DC-408A-8246-78A54B13E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20C6-DBAD-44EC-9D50-BA965588E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36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D63DA-C75B-51EC-664A-5C4B2F930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84FAE-EE77-0FD2-D278-9017769AB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980AA-799E-32A4-FC8C-31EF42985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CFF5-D91F-483C-89CB-9F2A57F771C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237E5-C2FB-16AF-C9B8-DE1BD08E8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AEEDF-FC4F-44D3-BAA8-9C2E1E57C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20C6-DBAD-44EC-9D50-BA965588E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3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F048-8031-1F02-692F-A142D4279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6DF207-DCCD-D4C1-A642-958C2CA5C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40B96-7BB9-A6AC-CCE9-588149CB0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CFF5-D91F-483C-89CB-9F2A57F771C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28B08-364E-7DF9-1859-6AD8F1796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A63BD-6EBD-0826-F319-DB591B006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20C6-DBAD-44EC-9D50-BA965588E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86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99D92-DF5D-98DB-6BE2-4712558CC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6D5F5-6C20-33E1-2685-21E5AEF37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0BE6-23B6-12A7-362A-2AE7219B65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46DA7F-A8E8-97C6-43E1-80E1BC8A1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CFF5-D91F-483C-89CB-9F2A57F771C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88CA5-5E81-8EEA-7477-C3DC70EEE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7D47C0-1DF1-DBBA-5F29-609A02DDA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20C6-DBAD-44EC-9D50-BA965588E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389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98E1C-F2BC-A610-0CDC-E2ABA614F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123914-07AA-BE2F-E6D7-E1B75237C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3CCB9B-3A7C-6E79-0FDF-F9CD353F0C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F315B9-9F43-DEC4-98E3-BF8990547B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6DCC38-2ABF-52AC-955F-7C40B16AC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9AA874-7AEE-F72A-32F4-39801FC16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CFF5-D91F-483C-89CB-9F2A57F771C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E5374-D404-F851-C904-C7543D88A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194480-3F1B-5D14-E4B9-6DCE85EF4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20C6-DBAD-44EC-9D50-BA965588E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849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5D0A6-1400-BDA7-0F70-CCBFDEC5F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2532BE-A1AC-D667-D255-FA936F0DE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CFF5-D91F-483C-89CB-9F2A57F771C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2D277F-212C-6913-2835-8D80802C0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9B7800-6B0A-3873-F698-17EDB6495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20C6-DBAD-44EC-9D50-BA965588E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773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DA9774-EBB5-6AD1-3097-C82BE3461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CFF5-D91F-483C-89CB-9F2A57F771C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E55E57-25B9-ED52-834B-263B29F15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6478B-D96A-EF80-CBD0-3750CCB95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20C6-DBAD-44EC-9D50-BA965588E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63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4383B-BC49-7A39-8755-924207AE1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FF69A-DC37-3951-89A1-40825E81E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08C1A5-30E6-D2EA-34A7-E0514DB50D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C8E72B-E068-B363-AC6E-EF3AF3540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CFF5-D91F-483C-89CB-9F2A57F771C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1D82B8-5AA7-BBE6-87B5-3175FFE0B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8FBBE-2781-8B46-98B1-C217BEA95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20C6-DBAD-44EC-9D50-BA965588E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38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28D83-BD93-7012-4123-1D8740B67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D4A0A1-8BC4-9437-C51D-FDB5738528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F6A3E-E89A-3559-66A0-468C9FF9A5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CDAA1-2405-3FB8-C12C-7287CCF37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CFF5-D91F-483C-89CB-9F2A57F771C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EB02AA-6E99-DDA8-9E62-1718710A7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E975AB-8CCC-0B14-B015-10F512441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20C6-DBAD-44EC-9D50-BA965588E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816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8B954E-11E6-6438-82E0-712A8A638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1FDA9E-0E8D-D539-FA00-2730D15562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8DDA9-2B21-42F5-438A-BAB4CF00C7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4CFF5-D91F-483C-89CB-9F2A57F771C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9BBD9-0824-1484-1954-78A56455E4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DC7170-4EC9-F0B8-E699-054FDAFA3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220C6-DBAD-44EC-9D50-BA965588E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48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DE63749-1AF0-A1FB-3EBD-05DAFBE14C1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2907" y="-1052371"/>
            <a:ext cx="12894907" cy="8638580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2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2995F6-5ED9-EC60-3246-81008E945C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2907" y="-1052371"/>
            <a:ext cx="12894907" cy="8638580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2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2FE860-C714-3398-465C-FEF14F71A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7949" y="20478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6600" b="1" dirty="0">
                <a:latin typeface="Berlin Sans FB Demi" panose="020E0802020502020306" pitchFamily="34" charset="0"/>
              </a:rPr>
              <a:t>SHOWWW</a:t>
            </a:r>
            <a:br>
              <a:rPr lang="en-US" dirty="0"/>
            </a:br>
            <a:r>
              <a:rPr lang="en-US" sz="2400" dirty="0"/>
              <a:t> </a:t>
            </a:r>
            <a:br>
              <a:rPr lang="en-US" dirty="0"/>
            </a:br>
            <a:r>
              <a:rPr lang="en-US" sz="4000" i="1" dirty="0">
                <a:latin typeface="Berlin Sans FB Demi" panose="020E0802020502020306" pitchFamily="34" charset="0"/>
              </a:rPr>
              <a:t>Stuff Happening on What/ When/ Where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BB1A6C-4A54-D4DD-B54F-A0CE5F6C850F}"/>
              </a:ext>
            </a:extLst>
          </p:cNvPr>
          <p:cNvSpPr/>
          <p:nvPr/>
        </p:nvSpPr>
        <p:spPr>
          <a:xfrm>
            <a:off x="2971799" y="1571624"/>
            <a:ext cx="9610725" cy="481965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5E9D76-C276-35A4-8826-3B76B366E5A5}"/>
              </a:ext>
            </a:extLst>
          </p:cNvPr>
          <p:cNvSpPr/>
          <p:nvPr/>
        </p:nvSpPr>
        <p:spPr>
          <a:xfrm>
            <a:off x="2971799" y="2828925"/>
            <a:ext cx="8953502" cy="37052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0">
            <a:solidFill>
              <a:schemeClr val="tx2"/>
            </a:solidFill>
          </a:ln>
          <a:effectLst>
            <a:glow rad="203200">
              <a:schemeClr val="accent4">
                <a:lumMod val="60000"/>
                <a:lumOff val="40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AAAC55-3A00-4644-EB56-4696A6B09D8C}"/>
              </a:ext>
            </a:extLst>
          </p:cNvPr>
          <p:cNvSpPr txBox="1"/>
          <p:nvPr/>
        </p:nvSpPr>
        <p:spPr>
          <a:xfrm>
            <a:off x="3467100" y="3266919"/>
            <a:ext cx="79629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latin typeface="Bahnschrift" panose="020B0502040204020203" pitchFamily="34" charset="0"/>
              </a:rPr>
              <a:t>The Line Up:</a:t>
            </a:r>
          </a:p>
          <a:p>
            <a:pPr algn="ctr"/>
            <a:r>
              <a:rPr lang="en-US" sz="2400" dirty="0">
                <a:latin typeface="Bahnschrift" panose="020B0502040204020203" pitchFamily="34" charset="0"/>
              </a:rPr>
              <a:t>Chanelle Gonzalez (1-2)</a:t>
            </a:r>
          </a:p>
          <a:p>
            <a:pPr algn="ctr"/>
            <a:r>
              <a:rPr lang="en-US" sz="2400" dirty="0">
                <a:latin typeface="Bahnschrift" panose="020B0502040204020203" pitchFamily="34" charset="0"/>
              </a:rPr>
              <a:t>Kyle Stephens (3)</a:t>
            </a:r>
          </a:p>
          <a:p>
            <a:pPr algn="ctr"/>
            <a:r>
              <a:rPr lang="en-US" sz="2400" dirty="0" err="1">
                <a:latin typeface="Bahnschrift" panose="020B0502040204020203" pitchFamily="34" charset="0"/>
              </a:rPr>
              <a:t>Akhyar</a:t>
            </a:r>
            <a:r>
              <a:rPr lang="en-US" sz="2400" dirty="0">
                <a:latin typeface="Bahnschrift" panose="020B0502040204020203" pitchFamily="34" charset="0"/>
              </a:rPr>
              <a:t> Zaman (4)</a:t>
            </a:r>
          </a:p>
          <a:p>
            <a:pPr algn="ctr"/>
            <a:r>
              <a:rPr lang="en-US" sz="2400" dirty="0">
                <a:latin typeface="Bahnschrift" panose="020B0502040204020203" pitchFamily="34" charset="0"/>
              </a:rPr>
              <a:t>Sam Spillane (5)</a:t>
            </a:r>
          </a:p>
          <a:p>
            <a:pPr algn="ctr"/>
            <a:r>
              <a:rPr lang="en-US" sz="2400" dirty="0">
                <a:latin typeface="Bahnschrift" panose="020B0502040204020203" pitchFamily="34" charset="0"/>
              </a:rPr>
              <a:t>Jenna </a:t>
            </a:r>
            <a:r>
              <a:rPr lang="en-US" sz="2400" dirty="0" err="1">
                <a:latin typeface="Bahnschrift" panose="020B0502040204020203" pitchFamily="34" charset="0"/>
              </a:rPr>
              <a:t>Barkely</a:t>
            </a:r>
            <a:r>
              <a:rPr lang="en-US" sz="2400" dirty="0">
                <a:latin typeface="Bahnschrift" panose="020B0502040204020203" pitchFamily="34" charset="0"/>
              </a:rPr>
              <a:t> (6-7 and Demo)</a:t>
            </a:r>
          </a:p>
          <a:p>
            <a:pPr algn="ctr"/>
            <a:r>
              <a:rPr lang="en-US" sz="2400" dirty="0">
                <a:latin typeface="Bahnschrift" panose="020B0502040204020203" pitchFamily="34" charset="0"/>
              </a:rPr>
              <a:t>Ryan Beebe (8-10)</a:t>
            </a:r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29449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2995F6-5ED9-EC60-3246-81008E945C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2907" y="-1052371"/>
            <a:ext cx="12894907" cy="8638580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2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2FE860-C714-3398-465C-FEF14F71A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799" y="55562"/>
            <a:ext cx="9144000" cy="1020763"/>
          </a:xfrm>
        </p:spPr>
        <p:txBody>
          <a:bodyPr>
            <a:normAutofit/>
          </a:bodyPr>
          <a:lstStyle/>
          <a:p>
            <a:r>
              <a:rPr lang="en-US" dirty="0">
                <a:latin typeface="Berlin Sans FB Demi" panose="020E0802020502020306" pitchFamily="34" charset="0"/>
              </a:rPr>
              <a:t>What… questions?</a:t>
            </a:r>
            <a:endParaRPr lang="en-US" sz="4000" i="1" dirty="0">
              <a:latin typeface="Berlin Sans FB Demi" panose="020E0802020502020306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BB1A6C-4A54-D4DD-B54F-A0CE5F6C850F}"/>
              </a:ext>
            </a:extLst>
          </p:cNvPr>
          <p:cNvSpPr/>
          <p:nvPr/>
        </p:nvSpPr>
        <p:spPr>
          <a:xfrm>
            <a:off x="2971799" y="1571624"/>
            <a:ext cx="9610725" cy="481965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2C575C-933A-44FB-6B5F-ECD1B392982A}"/>
              </a:ext>
            </a:extLst>
          </p:cNvPr>
          <p:cNvSpPr/>
          <p:nvPr/>
        </p:nvSpPr>
        <p:spPr>
          <a:xfrm>
            <a:off x="2971799" y="1219200"/>
            <a:ext cx="8953502" cy="53149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0">
            <a:solidFill>
              <a:schemeClr val="tx2"/>
            </a:solidFill>
          </a:ln>
          <a:effectLst>
            <a:glow rad="203200">
              <a:schemeClr val="accent4">
                <a:lumMod val="60000"/>
                <a:lumOff val="40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78B61F-BA74-29EF-1EC6-37294BBF1483}"/>
              </a:ext>
            </a:extLst>
          </p:cNvPr>
          <p:cNvSpPr txBox="1"/>
          <p:nvPr/>
        </p:nvSpPr>
        <p:spPr>
          <a:xfrm>
            <a:off x="3267075" y="1277450"/>
            <a:ext cx="79629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400" dirty="0">
              <a:latin typeface="Bahnschrift" panose="020B0502040204020203" pitchFamily="34" charset="0"/>
            </a:endParaRPr>
          </a:p>
          <a:p>
            <a:pPr algn="ctr"/>
            <a:endParaRPr lang="en-US" sz="2400" dirty="0">
              <a:latin typeface="Bahnschrift" panose="020B0502040204020203" pitchFamily="34" charset="0"/>
            </a:endParaRPr>
          </a:p>
          <a:p>
            <a:pPr algn="ctr"/>
            <a:endParaRPr lang="en-US" sz="2400" dirty="0">
              <a:latin typeface="Bahnschrift" panose="020B0502040204020203" pitchFamily="34" charset="0"/>
            </a:endParaRPr>
          </a:p>
          <a:p>
            <a:pPr algn="ctr"/>
            <a:endParaRPr lang="en-US" sz="2400" dirty="0">
              <a:latin typeface="Bahnschrift" panose="020B0502040204020203" pitchFamily="34" charset="0"/>
            </a:endParaRPr>
          </a:p>
          <a:p>
            <a:pPr algn="ctr"/>
            <a:endParaRPr lang="en-US" sz="2400" dirty="0">
              <a:latin typeface="Bahnschrift" panose="020B0502040204020203" pitchFamily="34" charset="0"/>
            </a:endParaRPr>
          </a:p>
          <a:p>
            <a:pPr algn="ctr"/>
            <a:endParaRPr lang="en-US" sz="2400" dirty="0">
              <a:latin typeface="Bahnschrift" panose="020B0502040204020203" pitchFamily="34" charset="0"/>
            </a:endParaRPr>
          </a:p>
          <a:p>
            <a:pPr algn="ctr"/>
            <a:r>
              <a:rPr lang="en-US" sz="2400" dirty="0">
                <a:latin typeface="Bahnschrift" panose="020B0502040204020203" pitchFamily="34" charset="0"/>
              </a:rPr>
              <a:t>We are here to help.</a:t>
            </a:r>
          </a:p>
          <a:p>
            <a:pPr marL="342900" indent="-342900">
              <a:buFontTx/>
              <a:buChar char="-"/>
            </a:pPr>
            <a:endParaRPr lang="en-US" sz="2400" dirty="0">
              <a:latin typeface="Bahnschrift" panose="020B0502040204020203" pitchFamily="34" charset="0"/>
            </a:endParaRPr>
          </a:p>
          <a:p>
            <a:pPr marL="342900" indent="-342900" algn="ctr">
              <a:buFontTx/>
              <a:buChar char="-"/>
            </a:pPr>
            <a:endParaRPr lang="en-US" sz="24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875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2995F6-5ED9-EC60-3246-81008E945C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2907" y="-1052371"/>
            <a:ext cx="12894907" cy="8638580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2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2FE860-C714-3398-465C-FEF14F71A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799" y="55562"/>
            <a:ext cx="9144000" cy="1020763"/>
          </a:xfrm>
        </p:spPr>
        <p:txBody>
          <a:bodyPr>
            <a:normAutofit/>
          </a:bodyPr>
          <a:lstStyle/>
          <a:p>
            <a:r>
              <a:rPr lang="en-US" dirty="0">
                <a:latin typeface="Berlin Sans FB Demi" panose="020E0802020502020306" pitchFamily="34" charset="0"/>
              </a:rPr>
              <a:t>What... is it?</a:t>
            </a:r>
            <a:endParaRPr lang="en-US" sz="4000" i="1" dirty="0">
              <a:latin typeface="Berlin Sans FB Demi" panose="020E0802020502020306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BB1A6C-4A54-D4DD-B54F-A0CE5F6C850F}"/>
              </a:ext>
            </a:extLst>
          </p:cNvPr>
          <p:cNvSpPr/>
          <p:nvPr/>
        </p:nvSpPr>
        <p:spPr>
          <a:xfrm>
            <a:off x="2971799" y="1571624"/>
            <a:ext cx="9610725" cy="481965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2C575C-933A-44FB-6B5F-ECD1B392982A}"/>
              </a:ext>
            </a:extLst>
          </p:cNvPr>
          <p:cNvSpPr/>
          <p:nvPr/>
        </p:nvSpPr>
        <p:spPr>
          <a:xfrm>
            <a:off x="2971799" y="1219200"/>
            <a:ext cx="8953502" cy="53149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0">
            <a:solidFill>
              <a:schemeClr val="tx2"/>
            </a:solidFill>
          </a:ln>
          <a:effectLst>
            <a:glow rad="203200">
              <a:schemeClr val="accent4">
                <a:lumMod val="60000"/>
                <a:lumOff val="40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78B61F-BA74-29EF-1EC6-37294BBF1483}"/>
              </a:ext>
            </a:extLst>
          </p:cNvPr>
          <p:cNvSpPr txBox="1"/>
          <p:nvPr/>
        </p:nvSpPr>
        <p:spPr>
          <a:xfrm>
            <a:off x="3276600" y="1390525"/>
            <a:ext cx="79629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hnschrift" panose="020B0502040204020203" pitchFamily="34" charset="0"/>
              </a:rPr>
              <a:t>We have created your soon to be favorite place to find out what is happening near you. Our SHOWWW dashboard will help you locate any live music event coming your way. </a:t>
            </a:r>
          </a:p>
          <a:p>
            <a:pPr algn="ctr"/>
            <a:endParaRPr lang="en-US" sz="2400" dirty="0">
              <a:latin typeface="Bahnschrift" panose="020B0502040204020203" pitchFamily="34" charset="0"/>
            </a:endParaRPr>
          </a:p>
          <a:p>
            <a:pPr algn="ctr"/>
            <a:r>
              <a:rPr lang="en-US" sz="2400" dirty="0">
                <a:latin typeface="Bahnschrift" panose="020B0502040204020203" pitchFamily="34" charset="0"/>
              </a:rPr>
              <a:t>If you are in the mood to ROCK or sit back and listen to the BLUES, we have you covered with the option to filter by your preferred music genre.</a:t>
            </a:r>
          </a:p>
          <a:p>
            <a:pPr algn="ctr"/>
            <a:endParaRPr lang="en-US" sz="2400" dirty="0">
              <a:latin typeface="Bahnschrift" panose="020B0502040204020203" pitchFamily="34" charset="0"/>
            </a:endParaRPr>
          </a:p>
          <a:p>
            <a:pPr algn="ctr"/>
            <a:r>
              <a:rPr lang="en-US" sz="2400" dirty="0">
                <a:latin typeface="Bahnschrift" panose="020B0502040204020203" pitchFamily="34" charset="0"/>
              </a:rPr>
              <a:t>If you are out of town and looking to find the WITCH-HOUSE scene in the area, we can get you dancing by subgenre, too. </a:t>
            </a:r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28944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2995F6-5ED9-EC60-3246-81008E945C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2907" y="-1052371"/>
            <a:ext cx="12894907" cy="8638580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2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2FE860-C714-3398-465C-FEF14F71A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799" y="55562"/>
            <a:ext cx="9144000" cy="1020763"/>
          </a:xfrm>
        </p:spPr>
        <p:txBody>
          <a:bodyPr>
            <a:normAutofit/>
          </a:bodyPr>
          <a:lstStyle/>
          <a:p>
            <a:r>
              <a:rPr lang="en-US" dirty="0">
                <a:latin typeface="Berlin Sans FB Demi" panose="020E0802020502020306" pitchFamily="34" charset="0"/>
              </a:rPr>
              <a:t>Where… did it come from?</a:t>
            </a:r>
            <a:endParaRPr lang="en-US" sz="4000" i="1" dirty="0">
              <a:latin typeface="Berlin Sans FB Demi" panose="020E0802020502020306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BB1A6C-4A54-D4DD-B54F-A0CE5F6C850F}"/>
              </a:ext>
            </a:extLst>
          </p:cNvPr>
          <p:cNvSpPr/>
          <p:nvPr/>
        </p:nvSpPr>
        <p:spPr>
          <a:xfrm>
            <a:off x="2971799" y="1571624"/>
            <a:ext cx="9610725" cy="481965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2C575C-933A-44FB-6B5F-ECD1B392982A}"/>
              </a:ext>
            </a:extLst>
          </p:cNvPr>
          <p:cNvSpPr/>
          <p:nvPr/>
        </p:nvSpPr>
        <p:spPr>
          <a:xfrm>
            <a:off x="2971799" y="1219200"/>
            <a:ext cx="8953502" cy="53149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0">
            <a:solidFill>
              <a:schemeClr val="tx2"/>
            </a:solidFill>
          </a:ln>
          <a:effectLst>
            <a:glow rad="203200">
              <a:schemeClr val="accent4">
                <a:lumMod val="60000"/>
                <a:lumOff val="40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78B61F-BA74-29EF-1EC6-37294BBF1483}"/>
              </a:ext>
            </a:extLst>
          </p:cNvPr>
          <p:cNvSpPr txBox="1"/>
          <p:nvPr/>
        </p:nvSpPr>
        <p:spPr>
          <a:xfrm>
            <a:off x="3267075" y="1389422"/>
            <a:ext cx="79629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Bahnschrift" panose="020B0502040204020203" pitchFamily="34" charset="0"/>
              </a:rPr>
              <a:t>Data Source: 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- Ticketmaster API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 </a:t>
            </a:r>
          </a:p>
          <a:p>
            <a:r>
              <a:rPr lang="en-US" sz="2400" b="1" u="sng" dirty="0">
                <a:latin typeface="Bahnschrift" panose="020B0502040204020203" pitchFamily="34" charset="0"/>
              </a:rPr>
              <a:t>API Filters: 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Bahnschrift" panose="020B0502040204020203" pitchFamily="34" charset="0"/>
              </a:rPr>
              <a:t>Greater Los Angeles Area 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Bahnschrift" panose="020B0502040204020203" pitchFamily="34" charset="0"/>
              </a:rPr>
              <a:t>Current and Upcoming Events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Bahnschrift" panose="020B0502040204020203" pitchFamily="34" charset="0"/>
              </a:rPr>
              <a:t>All Music Events</a:t>
            </a:r>
          </a:p>
          <a:p>
            <a:pPr algn="ctr"/>
            <a:r>
              <a:rPr lang="en-US" sz="1600" dirty="0">
                <a:latin typeface="Bahnschrift" panose="020B0502040204020203" pitchFamily="34" charset="0"/>
              </a:rPr>
              <a:t> </a:t>
            </a:r>
            <a:endParaRPr lang="en-US" sz="2400" dirty="0">
              <a:latin typeface="Bahnschrift" panose="020B0502040204020203" pitchFamily="34" charset="0"/>
            </a:endParaRPr>
          </a:p>
          <a:p>
            <a:pPr marL="342900" indent="-342900" algn="ctr">
              <a:buFontTx/>
              <a:buChar char="-"/>
            </a:pPr>
            <a:endParaRPr lang="en-US" sz="2400" dirty="0">
              <a:latin typeface="Bahnschrift" panose="020B0502040204020203" pitchFamily="34" charset="0"/>
            </a:endParaRPr>
          </a:p>
          <a:p>
            <a:pPr algn="ctr"/>
            <a:endParaRPr lang="en-US" sz="2400" dirty="0">
              <a:latin typeface="Bahnschrift" panose="020B0502040204020203" pitchFamily="34" charset="0"/>
            </a:endParaRPr>
          </a:p>
          <a:p>
            <a:pPr marL="342900" indent="-342900" algn="ctr">
              <a:buFontTx/>
              <a:buChar char="-"/>
            </a:pPr>
            <a:endParaRPr lang="en-US" sz="2400" dirty="0">
              <a:latin typeface="Bahnschrift" panose="020B0502040204020203" pitchFamily="34" charset="0"/>
            </a:endParaRPr>
          </a:p>
          <a:p>
            <a:pPr algn="ctr"/>
            <a:endParaRPr lang="en-US" sz="2400" dirty="0">
              <a:latin typeface="Bahnschrift" panose="020B0502040204020203" pitchFamily="34" charset="0"/>
            </a:endParaRPr>
          </a:p>
          <a:p>
            <a:pPr algn="ctr"/>
            <a:endParaRPr lang="en-US" sz="2400" dirty="0">
              <a:latin typeface="Bahnschrift" panose="020B0502040204020203" pitchFamily="34" charset="0"/>
            </a:endParaRPr>
          </a:p>
          <a:p>
            <a:pPr algn="ctr"/>
            <a:r>
              <a:rPr lang="en-US" sz="2400" dirty="0">
                <a:latin typeface="Bahnschrift" panose="020B0502040204020203" pitchFamily="34" charset="0"/>
              </a:rPr>
              <a:t> </a:t>
            </a:r>
          </a:p>
          <a:p>
            <a:pPr marL="342900" indent="-342900" algn="ctr">
              <a:buFontTx/>
              <a:buChar char="-"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EC8669-FF23-C0BD-35DE-F7ADEC662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075" y="5785461"/>
            <a:ext cx="8459755" cy="555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522752-198E-82FE-6A03-792C67E763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1404" y="1356221"/>
            <a:ext cx="2302632" cy="423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666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2995F6-5ED9-EC60-3246-81008E945C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2907" y="-1052371"/>
            <a:ext cx="12894907" cy="8638580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2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2FE860-C714-3398-465C-FEF14F71A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799" y="55562"/>
            <a:ext cx="9144000" cy="1020763"/>
          </a:xfrm>
        </p:spPr>
        <p:txBody>
          <a:bodyPr>
            <a:normAutofit/>
          </a:bodyPr>
          <a:lstStyle/>
          <a:p>
            <a:r>
              <a:rPr lang="en-US" dirty="0">
                <a:latin typeface="Berlin Sans FB Demi" panose="020E0802020502020306" pitchFamily="34" charset="0"/>
              </a:rPr>
              <a:t>Where… is it stored?</a:t>
            </a:r>
            <a:endParaRPr lang="en-US" sz="4000" i="1" dirty="0">
              <a:latin typeface="Berlin Sans FB Demi" panose="020E0802020502020306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BB1A6C-4A54-D4DD-B54F-A0CE5F6C850F}"/>
              </a:ext>
            </a:extLst>
          </p:cNvPr>
          <p:cNvSpPr/>
          <p:nvPr/>
        </p:nvSpPr>
        <p:spPr>
          <a:xfrm>
            <a:off x="2971799" y="1571624"/>
            <a:ext cx="9610725" cy="481965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2C575C-933A-44FB-6B5F-ECD1B392982A}"/>
              </a:ext>
            </a:extLst>
          </p:cNvPr>
          <p:cNvSpPr/>
          <p:nvPr/>
        </p:nvSpPr>
        <p:spPr>
          <a:xfrm>
            <a:off x="2971799" y="1219200"/>
            <a:ext cx="8953502" cy="53149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0">
            <a:solidFill>
              <a:schemeClr val="tx2"/>
            </a:solidFill>
          </a:ln>
          <a:effectLst>
            <a:glow rad="203200">
              <a:schemeClr val="accent4">
                <a:lumMod val="60000"/>
                <a:lumOff val="40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78B61F-BA74-29EF-1EC6-37294BBF1483}"/>
              </a:ext>
            </a:extLst>
          </p:cNvPr>
          <p:cNvSpPr txBox="1"/>
          <p:nvPr/>
        </p:nvSpPr>
        <p:spPr>
          <a:xfrm>
            <a:off x="3267075" y="1389422"/>
            <a:ext cx="79629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Bahnschrift" panose="020B0502040204020203" pitchFamily="34" charset="0"/>
              </a:rPr>
              <a:t>Database: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- SQL/ Postgres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  </a:t>
            </a:r>
          </a:p>
          <a:p>
            <a:r>
              <a:rPr lang="en-US" sz="2400" b="1" u="sng" dirty="0">
                <a:latin typeface="Bahnschrift" panose="020B0502040204020203" pitchFamily="34" charset="0"/>
              </a:rPr>
              <a:t>Entity Relationship Diagram: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Bahnschrift" panose="020B0502040204020203" pitchFamily="34" charset="0"/>
              </a:rPr>
              <a:t>Genre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Bahnschrift" panose="020B0502040204020203" pitchFamily="34" charset="0"/>
              </a:rPr>
              <a:t>Subgenre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Bahnschrift" panose="020B0502040204020203" pitchFamily="34" charset="0"/>
              </a:rPr>
              <a:t>Events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Bahnschrift" panose="020B0502040204020203" pitchFamily="34" charset="0"/>
              </a:rPr>
              <a:t>Venues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Bahnschrift" panose="020B0502040204020203" pitchFamily="34" charset="0"/>
              </a:rPr>
              <a:t>Seat Map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9029D5-52B5-B86D-172B-AAE47EB67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229" y="1489093"/>
            <a:ext cx="4376620" cy="481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26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2995F6-5ED9-EC60-3246-81008E945C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2907" y="-1052371"/>
            <a:ext cx="12894907" cy="8638580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2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2FE860-C714-3398-465C-FEF14F71A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799" y="55562"/>
            <a:ext cx="9144000" cy="1020763"/>
          </a:xfrm>
        </p:spPr>
        <p:txBody>
          <a:bodyPr>
            <a:normAutofit/>
          </a:bodyPr>
          <a:lstStyle/>
          <a:p>
            <a:r>
              <a:rPr lang="en-US" dirty="0">
                <a:latin typeface="Berlin Sans FB Demi" panose="020E0802020502020306" pitchFamily="34" charset="0"/>
              </a:rPr>
              <a:t>What… new package?</a:t>
            </a:r>
            <a:endParaRPr lang="en-US" sz="4000" i="1" dirty="0">
              <a:latin typeface="Berlin Sans FB Demi" panose="020E0802020502020306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BB1A6C-4A54-D4DD-B54F-A0CE5F6C850F}"/>
              </a:ext>
            </a:extLst>
          </p:cNvPr>
          <p:cNvSpPr/>
          <p:nvPr/>
        </p:nvSpPr>
        <p:spPr>
          <a:xfrm>
            <a:off x="2971799" y="1571624"/>
            <a:ext cx="9610725" cy="481965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2C575C-933A-44FB-6B5F-ECD1B392982A}"/>
              </a:ext>
            </a:extLst>
          </p:cNvPr>
          <p:cNvSpPr/>
          <p:nvPr/>
        </p:nvSpPr>
        <p:spPr>
          <a:xfrm>
            <a:off x="2971799" y="1219200"/>
            <a:ext cx="8953502" cy="53149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0">
            <a:solidFill>
              <a:schemeClr val="tx2"/>
            </a:solidFill>
          </a:ln>
          <a:effectLst>
            <a:glow rad="203200">
              <a:schemeClr val="accent4">
                <a:lumMod val="60000"/>
                <a:lumOff val="40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78B61F-BA74-29EF-1EC6-37294BBF1483}"/>
              </a:ext>
            </a:extLst>
          </p:cNvPr>
          <p:cNvSpPr txBox="1"/>
          <p:nvPr/>
        </p:nvSpPr>
        <p:spPr>
          <a:xfrm>
            <a:off x="3267075" y="1370760"/>
            <a:ext cx="79629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hnschrift" panose="020B0502040204020203" pitchFamily="34" charset="0"/>
              </a:rPr>
              <a:t>After battling Flask and re-</a:t>
            </a:r>
            <a:r>
              <a:rPr lang="en-US" sz="2400" dirty="0" err="1">
                <a:latin typeface="Bahnschrift" panose="020B0502040204020203" pitchFamily="34" charset="0"/>
              </a:rPr>
              <a:t>jsonifying</a:t>
            </a:r>
            <a:r>
              <a:rPr lang="en-US" sz="2400" dirty="0">
                <a:latin typeface="Bahnschrift" panose="020B0502040204020203" pitchFamily="34" charset="0"/>
              </a:rPr>
              <a:t>…</a:t>
            </a:r>
          </a:p>
          <a:p>
            <a:pPr algn="ctr"/>
            <a:r>
              <a:rPr lang="en-US" sz="2400" dirty="0">
                <a:latin typeface="Bahnschrift" panose="020B0502040204020203" pitchFamily="34" charset="0"/>
              </a:rPr>
              <a:t>We expanded our minds with analytic visuals from</a:t>
            </a:r>
          </a:p>
          <a:p>
            <a:pPr algn="ctr"/>
            <a:r>
              <a:rPr lang="en-US" sz="2400" dirty="0">
                <a:latin typeface="Bahnschrift" panose="020B0502040204020203" pitchFamily="34" charset="0"/>
              </a:rPr>
              <a:t> E-Charts. The package offered a wide variety of charting options. Though we kept it pretty basic, to start.</a:t>
            </a:r>
          </a:p>
          <a:p>
            <a:pPr algn="ctr"/>
            <a:endParaRPr lang="en-US" sz="2400" dirty="0">
              <a:latin typeface="Bahnschrift" panose="020B0502040204020203" pitchFamily="34" charset="0"/>
            </a:endParaRPr>
          </a:p>
          <a:p>
            <a:pPr algn="ctr"/>
            <a:r>
              <a:rPr lang="en-US" sz="2400" dirty="0">
                <a:latin typeface="Bahnschrift" panose="020B0502040204020203" pitchFamily="34" charset="0"/>
              </a:rPr>
              <a:t>Due to complexities, we stuck with Leaflet for our mapping needs.</a:t>
            </a:r>
          </a:p>
          <a:p>
            <a:pPr algn="ctr"/>
            <a:endParaRPr lang="en-US" sz="2400" dirty="0">
              <a:latin typeface="Bahnschrift" panose="020B0502040204020203" pitchFamily="34" charset="0"/>
            </a:endParaRPr>
          </a:p>
          <a:p>
            <a:pPr algn="ctr"/>
            <a:endParaRPr lang="en-US" sz="2400" dirty="0">
              <a:latin typeface="Bahnschrift" panose="020B0502040204020203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9EC6F6-B67B-1BD4-20AF-F7AB2F565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2281" y="3873633"/>
            <a:ext cx="1964723" cy="5636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1258184-0E74-2CE8-3848-D474C8562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1342" y="4310743"/>
            <a:ext cx="1846278" cy="22039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8524CFD-6F4B-66C3-8E81-F4AE1E3A1F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80" y="3428990"/>
            <a:ext cx="39" cy="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6B49419-8E65-ED1C-8908-142684ACEC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80" y="3428990"/>
            <a:ext cx="39" cy="2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F5080A1-BDC1-C051-A01E-B1E4B2C31B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3972" y="4108311"/>
            <a:ext cx="4548089" cy="23481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BF2F5C-EDBE-6CBB-E718-5E9A08DDDB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9586" y="4099576"/>
            <a:ext cx="2698732" cy="83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08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2995F6-5ED9-EC60-3246-81008E945C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2907" y="-1052371"/>
            <a:ext cx="12894907" cy="8638580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2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2FE860-C714-3398-465C-FEF14F71A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799" y="55562"/>
            <a:ext cx="9144000" cy="102076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Berlin Sans FB Demi" panose="020E0802020502020306" pitchFamily="34" charset="0"/>
              </a:rPr>
              <a:t>What… made it come to life?</a:t>
            </a:r>
            <a:endParaRPr lang="en-US" sz="4000" i="1" dirty="0">
              <a:latin typeface="Berlin Sans FB Demi" panose="020E0802020502020306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BB1A6C-4A54-D4DD-B54F-A0CE5F6C850F}"/>
              </a:ext>
            </a:extLst>
          </p:cNvPr>
          <p:cNvSpPr/>
          <p:nvPr/>
        </p:nvSpPr>
        <p:spPr>
          <a:xfrm>
            <a:off x="2971799" y="1571624"/>
            <a:ext cx="9610725" cy="481965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2C575C-933A-44FB-6B5F-ECD1B392982A}"/>
              </a:ext>
            </a:extLst>
          </p:cNvPr>
          <p:cNvSpPr/>
          <p:nvPr/>
        </p:nvSpPr>
        <p:spPr>
          <a:xfrm>
            <a:off x="2971799" y="1219200"/>
            <a:ext cx="8953502" cy="53149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0">
            <a:solidFill>
              <a:schemeClr val="tx2"/>
            </a:solidFill>
          </a:ln>
          <a:effectLst>
            <a:glow rad="203200">
              <a:schemeClr val="accent4">
                <a:lumMod val="60000"/>
                <a:lumOff val="40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78B61F-BA74-29EF-1EC6-37294BBF1483}"/>
              </a:ext>
            </a:extLst>
          </p:cNvPr>
          <p:cNvSpPr txBox="1"/>
          <p:nvPr/>
        </p:nvSpPr>
        <p:spPr>
          <a:xfrm>
            <a:off x="3192430" y="1381726"/>
            <a:ext cx="7962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Bahnschrift" panose="020B0502040204020203" pitchFamily="34" charset="0"/>
              </a:rPr>
              <a:t>Front End Tools: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Bahnschrift" panose="020B0502040204020203" pitchFamily="34" charset="0"/>
              </a:rPr>
              <a:t>HTML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Bahnschrift" panose="020B0502040204020203" pitchFamily="34" charset="0"/>
              </a:rPr>
              <a:t>CSS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610726-D0AC-406F-B0EE-9D5FD2927D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089" y="2413650"/>
            <a:ext cx="6751105" cy="372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89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2995F6-5ED9-EC60-3246-81008E945C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2907" y="-1052371"/>
            <a:ext cx="12894907" cy="8638580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2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2FE860-C714-3398-465C-FEF14F71A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799" y="55562"/>
            <a:ext cx="9144000" cy="1020763"/>
          </a:xfrm>
        </p:spPr>
        <p:txBody>
          <a:bodyPr>
            <a:normAutofit/>
          </a:bodyPr>
          <a:lstStyle/>
          <a:p>
            <a:r>
              <a:rPr lang="en-US" dirty="0">
                <a:latin typeface="Berlin Sans FB Demi" panose="020E0802020502020306" pitchFamily="34" charset="0"/>
              </a:rPr>
              <a:t>When… should you try it?</a:t>
            </a:r>
            <a:endParaRPr lang="en-US" sz="4000" i="1" dirty="0">
              <a:latin typeface="Berlin Sans FB Demi" panose="020E0802020502020306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BB1A6C-4A54-D4DD-B54F-A0CE5F6C850F}"/>
              </a:ext>
            </a:extLst>
          </p:cNvPr>
          <p:cNvSpPr/>
          <p:nvPr/>
        </p:nvSpPr>
        <p:spPr>
          <a:xfrm>
            <a:off x="2971799" y="1571624"/>
            <a:ext cx="9610725" cy="481965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2C575C-933A-44FB-6B5F-ECD1B392982A}"/>
              </a:ext>
            </a:extLst>
          </p:cNvPr>
          <p:cNvSpPr/>
          <p:nvPr/>
        </p:nvSpPr>
        <p:spPr>
          <a:xfrm>
            <a:off x="2971799" y="1219200"/>
            <a:ext cx="8953502" cy="53149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0">
            <a:solidFill>
              <a:schemeClr val="tx2"/>
            </a:solidFill>
          </a:ln>
          <a:effectLst>
            <a:glow rad="203200">
              <a:schemeClr val="accent4">
                <a:lumMod val="60000"/>
                <a:lumOff val="40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78B61F-BA74-29EF-1EC6-37294BBF1483}"/>
              </a:ext>
            </a:extLst>
          </p:cNvPr>
          <p:cNvSpPr txBox="1"/>
          <p:nvPr/>
        </p:nvSpPr>
        <p:spPr>
          <a:xfrm>
            <a:off x="3314700" y="2753825"/>
            <a:ext cx="7962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Bahnschrift" panose="020B0502040204020203" pitchFamily="34" charset="0"/>
              </a:rPr>
              <a:t>RIGHT NOW!</a:t>
            </a:r>
          </a:p>
        </p:txBody>
      </p:sp>
    </p:spTree>
    <p:extLst>
      <p:ext uri="{BB962C8B-B14F-4D97-AF65-F5344CB8AC3E}">
        <p14:creationId xmlns:p14="http://schemas.microsoft.com/office/powerpoint/2010/main" val="2948825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2995F6-5ED9-EC60-3246-81008E945C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2907" y="-1052371"/>
            <a:ext cx="12894907" cy="8638580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2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2FE860-C714-3398-465C-FEF14F71A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799" y="55562"/>
            <a:ext cx="9144000" cy="1020763"/>
          </a:xfrm>
        </p:spPr>
        <p:txBody>
          <a:bodyPr>
            <a:normAutofit/>
          </a:bodyPr>
          <a:lstStyle/>
          <a:p>
            <a:r>
              <a:rPr lang="en-US" dirty="0">
                <a:latin typeface="Berlin Sans FB Demi" panose="020E0802020502020306" pitchFamily="34" charset="0"/>
              </a:rPr>
              <a:t>When… did we lose it?</a:t>
            </a:r>
            <a:endParaRPr lang="en-US" sz="4000" i="1" dirty="0">
              <a:latin typeface="Berlin Sans FB Demi" panose="020E0802020502020306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BB1A6C-4A54-D4DD-B54F-A0CE5F6C850F}"/>
              </a:ext>
            </a:extLst>
          </p:cNvPr>
          <p:cNvSpPr/>
          <p:nvPr/>
        </p:nvSpPr>
        <p:spPr>
          <a:xfrm>
            <a:off x="2971799" y="1571624"/>
            <a:ext cx="9610725" cy="481965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2C575C-933A-44FB-6B5F-ECD1B392982A}"/>
              </a:ext>
            </a:extLst>
          </p:cNvPr>
          <p:cNvSpPr/>
          <p:nvPr/>
        </p:nvSpPr>
        <p:spPr>
          <a:xfrm>
            <a:off x="2971799" y="1219200"/>
            <a:ext cx="8953502" cy="53149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0">
            <a:solidFill>
              <a:schemeClr val="tx2"/>
            </a:solidFill>
          </a:ln>
          <a:effectLst>
            <a:glow rad="203200">
              <a:schemeClr val="accent4">
                <a:lumMod val="60000"/>
                <a:lumOff val="40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78B61F-BA74-29EF-1EC6-37294BBF1483}"/>
              </a:ext>
            </a:extLst>
          </p:cNvPr>
          <p:cNvSpPr txBox="1"/>
          <p:nvPr/>
        </p:nvSpPr>
        <p:spPr>
          <a:xfrm>
            <a:off x="3267075" y="1389422"/>
            <a:ext cx="79629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hnschrift" panose="020B0502040204020203" pitchFamily="34" charset="0"/>
              </a:rPr>
              <a:t>We are definitely in Alpha! We ran into quite a few challenges through this development that set us back:</a:t>
            </a:r>
          </a:p>
          <a:p>
            <a:pPr algn="ctr"/>
            <a:endParaRPr lang="en-US" sz="2400" dirty="0">
              <a:latin typeface="Bahnschrift" panose="020B0502040204020203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latin typeface="Bahnschrift" panose="020B0502040204020203" pitchFamily="34" charset="0"/>
              </a:rPr>
              <a:t>Original plan was built around Eventbrite API, but it depreciated and we had to find an emergency back up, Ticketmaster API.</a:t>
            </a:r>
          </a:p>
          <a:p>
            <a:pPr marL="342900" indent="-342900">
              <a:buFontTx/>
              <a:buChar char="-"/>
            </a:pPr>
            <a:endParaRPr lang="en-US" sz="2400" dirty="0">
              <a:latin typeface="Bahnschrift" panose="020B0502040204020203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latin typeface="Bahnschrift" panose="020B0502040204020203" pitchFamily="34" charset="0"/>
              </a:rPr>
              <a:t>Ticketmaster limited the amount of data we could collect, so limited to just Los Angeles Area to start. </a:t>
            </a:r>
          </a:p>
          <a:p>
            <a:endParaRPr lang="en-US" sz="2400" dirty="0">
              <a:latin typeface="Bahnschrift" panose="020B0502040204020203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latin typeface="Bahnschrift" panose="020B0502040204020203" pitchFamily="34" charset="0"/>
              </a:rPr>
              <a:t>We had no shortage of technical difficulties.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11729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2995F6-5ED9-EC60-3246-81008E945C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2907" y="-1052371"/>
            <a:ext cx="12894907" cy="8638580"/>
          </a:xfrm>
          <a:prstGeom prst="rect">
            <a:avLst/>
          </a:prstGeom>
          <a:solidFill>
            <a:schemeClr val="bg2">
              <a:lumMod val="90000"/>
            </a:schemeClr>
          </a:solidFill>
          <a:ln w="25400">
            <a:solidFill>
              <a:schemeClr val="tx2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2FE860-C714-3398-465C-FEF14F71A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799" y="55562"/>
            <a:ext cx="9144000" cy="1020763"/>
          </a:xfrm>
        </p:spPr>
        <p:txBody>
          <a:bodyPr>
            <a:normAutofit/>
          </a:bodyPr>
          <a:lstStyle/>
          <a:p>
            <a:r>
              <a:rPr lang="en-US" dirty="0">
                <a:latin typeface="Berlin Sans FB Demi" panose="020E0802020502020306" pitchFamily="34" charset="0"/>
              </a:rPr>
              <a:t>What… would we do next?</a:t>
            </a:r>
            <a:endParaRPr lang="en-US" sz="4000" i="1" dirty="0">
              <a:latin typeface="Berlin Sans FB Demi" panose="020E0802020502020306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BB1A6C-4A54-D4DD-B54F-A0CE5F6C850F}"/>
              </a:ext>
            </a:extLst>
          </p:cNvPr>
          <p:cNvSpPr/>
          <p:nvPr/>
        </p:nvSpPr>
        <p:spPr>
          <a:xfrm>
            <a:off x="2971799" y="1571624"/>
            <a:ext cx="9610725" cy="481965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2C575C-933A-44FB-6B5F-ECD1B392982A}"/>
              </a:ext>
            </a:extLst>
          </p:cNvPr>
          <p:cNvSpPr/>
          <p:nvPr/>
        </p:nvSpPr>
        <p:spPr>
          <a:xfrm>
            <a:off x="2971799" y="1219200"/>
            <a:ext cx="8953502" cy="53149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0">
            <a:solidFill>
              <a:schemeClr val="tx2"/>
            </a:solidFill>
          </a:ln>
          <a:effectLst>
            <a:glow rad="203200">
              <a:schemeClr val="accent4">
                <a:lumMod val="60000"/>
                <a:lumOff val="40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78B61F-BA74-29EF-1EC6-37294BBF1483}"/>
              </a:ext>
            </a:extLst>
          </p:cNvPr>
          <p:cNvSpPr txBox="1"/>
          <p:nvPr/>
        </p:nvSpPr>
        <p:spPr>
          <a:xfrm>
            <a:off x="3267075" y="1305443"/>
            <a:ext cx="79629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hnschrift" panose="020B0502040204020203" pitchFamily="34" charset="0"/>
              </a:rPr>
              <a:t>We have some work to do to perfect the functionality of the SHOWWW dashboard before it is ready for showtime:</a:t>
            </a:r>
          </a:p>
          <a:p>
            <a:endParaRPr lang="en-US" sz="2400" dirty="0">
              <a:latin typeface="Bahnschrift" panose="020B0502040204020203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latin typeface="Bahnschrift" panose="020B0502040204020203" pitchFamily="34" charset="0"/>
              </a:rPr>
              <a:t>Expand our data to include all cities through the United States for wider date range.</a:t>
            </a:r>
          </a:p>
          <a:p>
            <a:pPr marL="342900" indent="-342900">
              <a:buFontTx/>
              <a:buChar char="-"/>
            </a:pPr>
            <a:endParaRPr lang="en-US" sz="2400" dirty="0">
              <a:latin typeface="Bahnschrift" panose="020B0502040204020203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latin typeface="Bahnschrift" panose="020B0502040204020203" pitchFamily="34" charset="0"/>
              </a:rPr>
              <a:t>Develop a better filter to allow for the dashboard to be filtered by subgenre, date range and price range. </a:t>
            </a:r>
          </a:p>
          <a:p>
            <a:endParaRPr lang="en-US" sz="2400" dirty="0">
              <a:latin typeface="Bahnschrift" panose="020B0502040204020203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latin typeface="Bahnschrift" panose="020B0502040204020203" pitchFamily="34" charset="0"/>
              </a:rPr>
              <a:t>Find way to pull data more frequently than daily, so it’s more up to date</a:t>
            </a:r>
          </a:p>
          <a:p>
            <a:pPr marL="342900" indent="-342900">
              <a:buFontTx/>
              <a:buChar char="-"/>
            </a:pPr>
            <a:endParaRPr lang="en-US" sz="2400" dirty="0">
              <a:latin typeface="Bahnschrift" panose="020B0502040204020203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latin typeface="Bahnschrift" panose="020B0502040204020203" pitchFamily="34" charset="0"/>
              </a:rPr>
              <a:t>Add more visual analytics to breakdown by subgenre, date and price range.</a:t>
            </a:r>
          </a:p>
          <a:p>
            <a:pPr marL="342900" indent="-342900">
              <a:buFontTx/>
              <a:buChar char="-"/>
            </a:pPr>
            <a:endParaRPr lang="en-US" sz="2400" dirty="0">
              <a:latin typeface="Bahnschrift" panose="020B0502040204020203" pitchFamily="34" charset="0"/>
            </a:endParaRPr>
          </a:p>
          <a:p>
            <a:pPr marL="342900" indent="-342900" algn="ctr">
              <a:buFontTx/>
              <a:buChar char="-"/>
            </a:pPr>
            <a:endParaRPr lang="en-US" sz="24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676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8961</TotalTime>
  <Words>462</Words>
  <Application>Microsoft Office PowerPoint</Application>
  <PresentationFormat>Widescreen</PresentationFormat>
  <Paragraphs>77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Bahnschrift</vt:lpstr>
      <vt:lpstr>Berlin Sans FB Demi</vt:lpstr>
      <vt:lpstr>Calibri</vt:lpstr>
      <vt:lpstr>Calibri Light</vt:lpstr>
      <vt:lpstr>Office Theme</vt:lpstr>
      <vt:lpstr>SHOWWW   Stuff Happening on What/ When/ Where</vt:lpstr>
      <vt:lpstr>What... is it?</vt:lpstr>
      <vt:lpstr>Where… did it come from?</vt:lpstr>
      <vt:lpstr>Where… is it stored?</vt:lpstr>
      <vt:lpstr>What… new package?</vt:lpstr>
      <vt:lpstr>What… made it come to life?</vt:lpstr>
      <vt:lpstr>When… should you try it?</vt:lpstr>
      <vt:lpstr>When… did we lose it?</vt:lpstr>
      <vt:lpstr>What… would we do next?</vt:lpstr>
      <vt:lpstr>What…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SHOWWW   Stuff Happening What When Where</dc:title>
  <dc:creator>Chief Gonzalez</dc:creator>
  <cp:lastModifiedBy>Chief Gonzalez</cp:lastModifiedBy>
  <cp:revision>19</cp:revision>
  <dcterms:created xsi:type="dcterms:W3CDTF">2023-06-27T03:12:36Z</dcterms:created>
  <dcterms:modified xsi:type="dcterms:W3CDTF">2023-07-04T03:18:33Z</dcterms:modified>
</cp:coreProperties>
</file>